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80" r:id="rId4"/>
    <p:sldId id="272" r:id="rId5"/>
    <p:sldId id="262" r:id="rId6"/>
    <p:sldId id="265" r:id="rId7"/>
    <p:sldId id="275" r:id="rId8"/>
    <p:sldId id="266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22" autoAdjust="0"/>
  </p:normalViewPr>
  <p:slideViewPr>
    <p:cSldViewPr>
      <p:cViewPr varScale="1">
        <p:scale>
          <a:sx n="49" d="100"/>
          <a:sy n="49" d="100"/>
        </p:scale>
        <p:origin x="69" y="252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0F5BD84A-0BF8-4BA3-907E-8AD7125B4D7F}" type="datetime1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E072CCDD-A43B-4222-AE5D-63C837AC4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29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72CCDD-A43B-4222-AE5D-63C837AC4A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2CCDD-A43B-4222-AE5D-63C837AC4A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2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jpe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.jpe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jpe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jpe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3932344"/>
            <a:ext cx="9526504" cy="160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5"/>
              </a:lnSpc>
            </a:pPr>
            <a:r>
              <a:rPr lang="ko-KR" altLang="en-US" sz="9696" spc="-232" dirty="0" err="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캡스톤디자인</a:t>
            </a:r>
            <a:endParaRPr lang="en-US" sz="9696" spc="-232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6800" y="3028986"/>
            <a:ext cx="8400401" cy="9810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7696"/>
              </a:lnSpc>
              <a:defRPr/>
            </a:pPr>
            <a:r>
              <a:rPr lang="en-US" altLang="ko-KR" sz="5497" spc="-13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Cookidge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9677400" cy="627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16"/>
              </a:lnSpc>
            </a:pPr>
            <a:r>
              <a:rPr lang="ko-KR" altLang="en-US" sz="3797" b="1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  <a:cs typeface="Gotham Bold"/>
                <a:sym typeface="Gotham Bold"/>
              </a:rPr>
              <a:t>자취생들을 위한 냉장고 맞춤 레시피 웹 개발</a:t>
            </a:r>
            <a:endParaRPr lang="en-US" sz="3797" b="1" spc="-91" dirty="0">
              <a:solidFill>
                <a:srgbClr val="373737"/>
              </a:solidFill>
              <a:latin typeface="윤고딕 Semi-Bold" panose="020B0600000101010101" charset="-127"/>
              <a:ea typeface="윤고딕 Semi-Bold" panose="020B0600000101010101" charset="-127"/>
              <a:cs typeface="Gotham Bold"/>
              <a:sym typeface="Gotham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96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201910711 : </a:t>
            </a:r>
            <a:r>
              <a:rPr lang="ko-KR" altLang="en-US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최원진</a:t>
            </a:r>
            <a:endParaRPr lang="en-US" altLang="ko-KR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201910668 : </a:t>
            </a:r>
            <a:r>
              <a:rPr lang="ko-KR" altLang="en-US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홍정민</a:t>
            </a:r>
            <a:endParaRPr lang="en-US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012930" y="2520315"/>
            <a:ext cx="6275070" cy="62750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8224" b="-822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96104" y="1366225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09169"/>
            <a:ext cx="8805446" cy="143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ko-KR" altLang="en-US" sz="4176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주제 및 목표</a:t>
            </a:r>
            <a:endParaRPr lang="en-US" altLang="ko-KR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5847"/>
              </a:lnSpc>
              <a:spcBef>
                <a:spcPct val="0"/>
              </a:spcBef>
            </a:pPr>
            <a:endParaRPr lang="en-US" sz="4176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274945"/>
            <a:ext cx="8805446" cy="365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•	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</a:t>
            </a: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 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자취생들을 위한 냉장고 맞춤 레시피 웹 개발</a:t>
            </a:r>
            <a:endParaRPr lang="en-US" altLang="ko-KR" sz="2400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endParaRPr lang="en-US" altLang="ko-KR" sz="2400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•	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제작동기</a:t>
            </a: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 - 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물가 상승 대비 증가폭이 큰 외식 물가</a:t>
            </a:r>
            <a:endParaRPr lang="en-US" altLang="ko-KR" sz="2400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		      - 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그에 맞춰 변화한 소비자들에 소비 전략</a:t>
            </a:r>
            <a:endParaRPr lang="en-US" altLang="ko-KR" sz="2400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		      - 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점점 증가하는 </a:t>
            </a: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인 가구</a:t>
            </a:r>
            <a:endParaRPr lang="en-US" altLang="ko-KR" sz="2400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endParaRPr lang="ko-KR" altLang="en-US" sz="2400" spc="-55" dirty="0">
              <a:solidFill>
                <a:srgbClr val="373737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3599"/>
              </a:lnSpc>
            </a:pP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•	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목표</a:t>
            </a: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 1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인 가구가 외식에 치우치지 않고 간단하고 </a:t>
            </a:r>
            <a:r>
              <a:rPr lang="en-US" altLang="ko-KR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			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효율적인 </a:t>
            </a:r>
            <a:r>
              <a:rPr lang="ko-KR" altLang="en-US" sz="2400" spc="-55" dirty="0" err="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집밥</a:t>
            </a:r>
            <a:r>
              <a:rPr lang="ko-KR" altLang="en-US" sz="2400" spc="-55" dirty="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요리를 할 수 있게 하는 플랫폼 제공</a:t>
            </a:r>
          </a:p>
        </p:txBody>
      </p:sp>
      <p:pic>
        <p:nvPicPr>
          <p:cNvPr id="1026" name="Picture 2" descr="RF85DB91F1AP 2024년 삼성 비스포크 최신 냉장고 모델 비교 | 가전구매의 새로운 기준, 가전나우">
            <a:extLst>
              <a:ext uri="{FF2B5EF4-FFF2-40B4-BE49-F238E27FC236}">
                <a16:creationId xmlns:a16="http://schemas.microsoft.com/office/drawing/2014/main" id="{C7A9CB5C-C41A-6DF8-01AA-715372DE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369" y="2520315"/>
            <a:ext cx="6275070" cy="627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CF665-2785-D790-79DE-E4328EEC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D72763-8AF8-76A1-D4D6-E2C01F7F95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4E18CAD-CAE5-937B-DA23-C5553E164B95}"/>
              </a:ext>
            </a:extLst>
          </p:cNvPr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A7745C3-2340-A451-532A-CB54EFAB18DA}"/>
              </a:ext>
            </a:extLst>
          </p:cNvPr>
          <p:cNvSpPr txBox="1"/>
          <p:nvPr/>
        </p:nvSpPr>
        <p:spPr>
          <a:xfrm>
            <a:off x="1896104" y="1366225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일정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AB45896-2EC6-363B-C225-432B5BBC5FF7}"/>
              </a:ext>
            </a:extLst>
          </p:cNvPr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D2B1AAD5-6D2F-2485-0C87-E3B66129B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12572"/>
              </p:ext>
            </p:extLst>
          </p:nvPr>
        </p:nvGraphicFramePr>
        <p:xfrm>
          <a:off x="1729696" y="3261471"/>
          <a:ext cx="14799622" cy="4902669"/>
        </p:xfrm>
        <a:graphic>
          <a:graphicData uri="http://schemas.openxmlformats.org/drawingml/2006/table">
            <a:tbl>
              <a:tblPr/>
              <a:tblGrid>
                <a:gridCol w="5214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6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B3B7B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개발업무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A1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1 ~ 3</a:t>
                      </a:r>
                      <a:r>
                        <a:rPr lang="ko-KR" alt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주차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4 ~ 6</a:t>
                      </a:r>
                      <a:r>
                        <a:rPr lang="ko-KR" alt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주차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7 ~ 9</a:t>
                      </a:r>
                      <a:r>
                        <a:rPr lang="ko-KR" alt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주차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10 ~ 12</a:t>
                      </a:r>
                      <a:r>
                        <a:rPr lang="ko-KR" alt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주차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13 ~ 15</a:t>
                      </a:r>
                      <a:r>
                        <a:rPr lang="ko-KR" altLang="en-US" sz="1800" dirty="0">
                          <a:solidFill>
                            <a:srgbClr val="FFFFFF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주차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프로젝트 기획</a:t>
                      </a:r>
                      <a:endParaRPr lang="en-US" sz="110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spc="-44" dirty="0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화면 구현 </a:t>
                      </a:r>
                      <a:r>
                        <a:rPr lang="en-US" altLang="ko-KR" sz="1800" spc="-44" dirty="0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(</a:t>
                      </a:r>
                      <a:r>
                        <a:rPr lang="en-US" altLang="ko-KR" sz="1800" spc="-44" dirty="0" err="1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figma</a:t>
                      </a:r>
                      <a:r>
                        <a:rPr lang="en-US" altLang="ko-KR" sz="1800" spc="-44" dirty="0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)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800" spc="-44" dirty="0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AI </a:t>
                      </a:r>
                      <a:r>
                        <a:rPr lang="ko-KR" altLang="en-US" sz="1800" spc="-44" dirty="0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기능 구현</a:t>
                      </a:r>
                      <a:endParaRPr lang="en-US" altLang="ko-KR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spc="-44" dirty="0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웹 제작</a:t>
                      </a:r>
                      <a:endParaRPr lang="en-US" altLang="ko-KR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 dirty="0" err="1">
                          <a:solidFill>
                            <a:srgbClr val="494949"/>
                          </a:solidFill>
                          <a:latin typeface="윤고딕 Bold" panose="020B0600000101010101" charset="-127"/>
                          <a:ea typeface="윤고딕 Bold" panose="020B0600000101010101" charset="-127"/>
                        </a:rPr>
                        <a:t>최종점검</a:t>
                      </a:r>
                      <a:endParaRPr lang="en-US" sz="1100" dirty="0">
                        <a:latin typeface="윤고딕 Bold" panose="020B0600000101010101" charset="-127"/>
                        <a:ea typeface="윤고딕 Bold" panose="020B0600000101010101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Freeform 13">
            <a:extLst>
              <a:ext uri="{FF2B5EF4-FFF2-40B4-BE49-F238E27FC236}">
                <a16:creationId xmlns:a16="http://schemas.microsoft.com/office/drawing/2014/main" id="{57CA1842-EABD-70BE-C23F-6CACD7F9746D}"/>
              </a:ext>
            </a:extLst>
          </p:cNvPr>
          <p:cNvSpPr/>
          <p:nvPr/>
        </p:nvSpPr>
        <p:spPr>
          <a:xfrm>
            <a:off x="13605832" y="752696"/>
            <a:ext cx="2900040" cy="1777144"/>
          </a:xfrm>
          <a:custGeom>
            <a:avLst/>
            <a:gdLst/>
            <a:ahLst/>
            <a:cxnLst/>
            <a:rect l="l" t="t" r="r" b="b"/>
            <a:pathLst>
              <a:path w="2900040" h="1777144">
                <a:moveTo>
                  <a:pt x="0" y="0"/>
                </a:moveTo>
                <a:lnTo>
                  <a:pt x="2900039" y="0"/>
                </a:lnTo>
                <a:lnTo>
                  <a:pt x="2900039" y="1777144"/>
                </a:lnTo>
                <a:lnTo>
                  <a:pt x="0" y="177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49789868-88E9-685C-8BBA-9D155004C60A}"/>
              </a:ext>
            </a:extLst>
          </p:cNvPr>
          <p:cNvSpPr/>
          <p:nvPr/>
        </p:nvSpPr>
        <p:spPr>
          <a:xfrm flipV="1">
            <a:off x="6934200" y="4457690"/>
            <a:ext cx="2743200" cy="1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D3A3C46F-85EC-A95D-BA4C-1F93FE6024B3}"/>
              </a:ext>
            </a:extLst>
          </p:cNvPr>
          <p:cNvSpPr/>
          <p:nvPr/>
        </p:nvSpPr>
        <p:spPr>
          <a:xfrm flipV="1">
            <a:off x="8839201" y="5295885"/>
            <a:ext cx="3124199" cy="10"/>
          </a:xfrm>
          <a:prstGeom prst="line">
            <a:avLst/>
          </a:prstGeom>
          <a:ln w="142875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DD695CD-0AE4-0D9F-A2B4-0DEFB0D6CE1E}"/>
              </a:ext>
            </a:extLst>
          </p:cNvPr>
          <p:cNvSpPr/>
          <p:nvPr/>
        </p:nvSpPr>
        <p:spPr>
          <a:xfrm flipV="1">
            <a:off x="8839201" y="6134080"/>
            <a:ext cx="5791199" cy="2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09B6709F-DAE6-8B35-3A74-950C37062A09}"/>
              </a:ext>
            </a:extLst>
          </p:cNvPr>
          <p:cNvSpPr/>
          <p:nvPr/>
        </p:nvSpPr>
        <p:spPr>
          <a:xfrm flipV="1">
            <a:off x="10799218" y="6972290"/>
            <a:ext cx="3831182" cy="10"/>
          </a:xfrm>
          <a:prstGeom prst="line">
            <a:avLst/>
          </a:prstGeom>
          <a:ln w="142875" cap="flat">
            <a:solidFill>
              <a:srgbClr val="37C9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8530EDB2-37F6-D669-847A-C0D74EC91BF6}"/>
              </a:ext>
            </a:extLst>
          </p:cNvPr>
          <p:cNvSpPr/>
          <p:nvPr/>
        </p:nvSpPr>
        <p:spPr>
          <a:xfrm>
            <a:off x="14630400" y="7734300"/>
            <a:ext cx="1898918" cy="0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7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896104" y="1366225"/>
            <a:ext cx="5465963" cy="9007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아키텍처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" y="3278420"/>
            <a:ext cx="11410950" cy="59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330" b="-333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896104" y="1366225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기능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1061086" y="2842260"/>
            <a:ext cx="8082914" cy="151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사용자</a:t>
            </a:r>
          </a:p>
          <a:p>
            <a:pPr lvl="0">
              <a:defRPr/>
            </a:pPr>
            <a:endParaRPr lang="ko-KR" altLang="en-US" sz="2000" b="1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구글 로그인 인증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팔로우</a:t>
            </a:r>
            <a:r>
              <a:rPr lang="en-US" altLang="ko-KR" sz="1800" b="0"/>
              <a:t>,</a:t>
            </a:r>
            <a:r>
              <a:rPr lang="ko-KR" altLang="en-US" sz="1800" b="0"/>
              <a:t> 팔로잉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사용자 검색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1061085" y="4457700"/>
            <a:ext cx="8082914" cy="234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레시피</a:t>
            </a:r>
          </a:p>
          <a:p>
            <a:pPr lvl="0">
              <a:defRPr/>
            </a:pPr>
            <a:endParaRPr lang="ko-KR" altLang="en-US" sz="2000" b="1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조회</a:t>
            </a:r>
            <a:r>
              <a:rPr lang="en-US" altLang="ko-KR" sz="1800" b="0"/>
              <a:t>,</a:t>
            </a:r>
            <a:r>
              <a:rPr lang="ko-KR" altLang="en-US" sz="1800" b="0"/>
              <a:t> 생성</a:t>
            </a:r>
            <a:r>
              <a:rPr lang="en-US" altLang="ko-KR" sz="1800" b="0"/>
              <a:t>,</a:t>
            </a:r>
            <a:r>
              <a:rPr lang="ko-KR" altLang="en-US" sz="1800" b="0"/>
              <a:t> 수정</a:t>
            </a:r>
            <a:r>
              <a:rPr lang="en-US" altLang="ko-KR" sz="1800" b="0"/>
              <a:t>,</a:t>
            </a:r>
            <a:r>
              <a:rPr lang="ko-KR" altLang="en-US" sz="1800" b="0"/>
              <a:t> 삭제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조회 </a:t>
            </a:r>
            <a:r>
              <a:rPr lang="en-US" altLang="ko-KR" sz="1800" b="0"/>
              <a:t>-</a:t>
            </a:r>
            <a:r>
              <a:rPr lang="ko-KR" altLang="en-US" sz="1800" b="0"/>
              <a:t> 정렬 및 필터 제공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b="0"/>
              <a:t>레시피 검색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댓글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좋아요</a:t>
            </a:r>
          </a:p>
          <a:p>
            <a:pPr marL="257040" lvl="0" indent="-257040">
              <a:buFont typeface="Arial"/>
              <a:buChar char="•"/>
              <a:defRPr/>
            </a:pPr>
            <a:endParaRPr lang="ko-KR" altLang="en-US" sz="1800" b="0"/>
          </a:p>
        </p:txBody>
      </p:sp>
      <p:sp>
        <p:nvSpPr>
          <p:cNvPr id="26" name="가로 글상자 25"/>
          <p:cNvSpPr txBox="1"/>
          <p:nvPr/>
        </p:nvSpPr>
        <p:spPr>
          <a:xfrm>
            <a:off x="1061084" y="6793229"/>
            <a:ext cx="8082916" cy="261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냉장고</a:t>
            </a:r>
          </a:p>
          <a:p>
            <a:pPr lvl="0">
              <a:defRPr/>
            </a:pPr>
            <a:endParaRPr lang="ko-KR" altLang="en-US" sz="2000" b="1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냉장고 조회</a:t>
            </a:r>
            <a:r>
              <a:rPr lang="en-US" altLang="ko-KR" sz="1800" b="0"/>
              <a:t>,</a:t>
            </a:r>
            <a:r>
              <a:rPr lang="ko-KR" altLang="en-US" sz="1800" b="0"/>
              <a:t> 생성</a:t>
            </a:r>
            <a:r>
              <a:rPr lang="en-US" altLang="ko-KR" sz="1800" b="0"/>
              <a:t>,</a:t>
            </a:r>
            <a:r>
              <a:rPr lang="ko-KR" altLang="en-US" sz="1800" b="0"/>
              <a:t> 수정</a:t>
            </a:r>
            <a:r>
              <a:rPr lang="en-US" altLang="ko-KR" sz="1800" b="0"/>
              <a:t>,</a:t>
            </a:r>
            <a:r>
              <a:rPr lang="ko-KR" altLang="en-US" sz="1800" b="0"/>
              <a:t> 삭제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재료 조회</a:t>
            </a:r>
            <a:r>
              <a:rPr lang="en-US" altLang="ko-KR" sz="1800" b="0"/>
              <a:t>,</a:t>
            </a:r>
            <a:r>
              <a:rPr lang="ko-KR" altLang="en-US" sz="1800" b="0"/>
              <a:t> 생성</a:t>
            </a:r>
            <a:r>
              <a:rPr lang="en-US" altLang="ko-KR" sz="1800" b="0"/>
              <a:t>,</a:t>
            </a:r>
            <a:r>
              <a:rPr lang="ko-KR" altLang="en-US" sz="1800" b="0"/>
              <a:t> 수정</a:t>
            </a:r>
            <a:r>
              <a:rPr lang="en-US" altLang="ko-KR" sz="1800" b="0"/>
              <a:t>,</a:t>
            </a:r>
            <a:r>
              <a:rPr lang="ko-KR" altLang="en-US" sz="1800" b="0"/>
              <a:t> 삭제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재료 조회 </a:t>
            </a:r>
            <a:r>
              <a:rPr lang="en-US" altLang="ko-KR" sz="1800" b="0"/>
              <a:t>-</a:t>
            </a:r>
            <a:r>
              <a:rPr lang="ko-KR" altLang="en-US" sz="1800" b="0"/>
              <a:t> 정렬 및 필터 제공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냉장고 타인과 공유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냉장고 재료와 레시피 재료의 교집합이 많은 레시피 추천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냉장고의 총 재료 및 유통기한 임박 재료 수 제공</a:t>
            </a:r>
          </a:p>
          <a:p>
            <a:pPr marL="257040" lvl="0" indent="-257040">
              <a:buFont typeface="Arial"/>
              <a:buChar char="•"/>
              <a:defRPr/>
            </a:pPr>
            <a:endParaRPr lang="ko-KR" altLang="en-US" sz="1800" b="0"/>
          </a:p>
        </p:txBody>
      </p:sp>
      <p:sp>
        <p:nvSpPr>
          <p:cNvPr id="27" name="가로 글상자 26"/>
          <p:cNvSpPr txBox="1"/>
          <p:nvPr/>
        </p:nvSpPr>
        <p:spPr>
          <a:xfrm>
            <a:off x="9144000" y="2857500"/>
            <a:ext cx="8082914" cy="288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AI</a:t>
            </a:r>
          </a:p>
          <a:p>
            <a:pPr lvl="0">
              <a:defRPr/>
            </a:pPr>
            <a:endParaRPr lang="ko-KR" altLang="en-US" sz="2000" b="1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영수증 텍스트 추출</a:t>
            </a:r>
          </a:p>
          <a:p>
            <a:pPr marL="457200" lvl="1" indent="0">
              <a:buFont typeface="Arial"/>
              <a:buNone/>
              <a:defRPr/>
            </a:pPr>
            <a:r>
              <a:rPr lang="ko-KR" altLang="en-US" sz="1800" b="0">
                <a:solidFill>
                  <a:srgbClr val="008000"/>
                </a:solidFill>
              </a:rPr>
              <a:t>(배포 완료)</a:t>
            </a:r>
            <a:endParaRPr lang="ko-KR" altLang="en-US" sz="1800" b="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냉장고 객체 탐지</a:t>
            </a:r>
          </a:p>
          <a:p>
            <a:pPr marL="457200" lvl="1" indent="0">
              <a:buFont typeface="Arial"/>
              <a:buNone/>
              <a:defRPr/>
            </a:pPr>
            <a:r>
              <a:rPr lang="en-US" altLang="ko-KR" sz="1800" b="0">
                <a:solidFill>
                  <a:srgbClr val="FF0000"/>
                </a:solidFill>
              </a:rPr>
              <a:t>(진행 x)</a:t>
            </a:r>
            <a:endParaRPr lang="en-US" altLang="ko-KR" sz="1800" b="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800" b="0"/>
              <a:t>요리 과정 및 완성 이미지 생성</a:t>
            </a:r>
          </a:p>
          <a:p>
            <a:pPr marL="457200" lvl="1" indent="0">
              <a:buFont typeface="Arial"/>
              <a:buNone/>
              <a:defRPr/>
            </a:pPr>
            <a:r>
              <a:rPr lang="ko-KR" altLang="en-US" sz="1800" b="0">
                <a:solidFill>
                  <a:srgbClr val="BFA100"/>
                </a:solidFill>
              </a:rPr>
              <a:t> (코드 구현만 완료)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800" b="0"/>
              <a:t>레시피 상세 요리 방법 생성</a:t>
            </a:r>
          </a:p>
          <a:p>
            <a:pPr marL="457200" lvl="1" indent="0">
              <a:buFont typeface="Arial"/>
              <a:buNone/>
              <a:defRPr/>
            </a:pPr>
            <a:r>
              <a:rPr lang="ko-KR" altLang="en-US" sz="1800" b="0">
                <a:solidFill>
                  <a:srgbClr val="BFA100"/>
                </a:solidFill>
              </a:rPr>
              <a:t> (코드 구현만 완료)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17597" y="5492787"/>
            <a:ext cx="4523384" cy="3765513"/>
          </a:xfrm>
          <a:custGeom>
            <a:avLst/>
            <a:gdLst/>
            <a:ahLst/>
            <a:cxnLst/>
            <a:rect l="l" t="t" r="r" b="b"/>
            <a:pathLst>
              <a:path w="700791" h="583376">
                <a:moveTo>
                  <a:pt x="0" y="0"/>
                </a:moveTo>
                <a:lnTo>
                  <a:pt x="700791" y="0"/>
                </a:lnTo>
                <a:lnTo>
                  <a:pt x="700791" y="583376"/>
                </a:lnTo>
                <a:lnTo>
                  <a:pt x="0" y="583376"/>
                </a:lnTo>
                <a:close/>
              </a:path>
            </a:pathLst>
          </a:custGeom>
          <a:solidFill>
            <a:srgbClr val="E8E8E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17597" y="4519382"/>
            <a:ext cx="4523384" cy="930974"/>
          </a:xfrm>
          <a:custGeom>
            <a:avLst/>
            <a:gdLst/>
            <a:ahLst/>
            <a:cxnLst/>
            <a:rect l="l" t="t" r="r" b="b"/>
            <a:pathLst>
              <a:path w="700791" h="96607">
                <a:moveTo>
                  <a:pt x="0" y="0"/>
                </a:moveTo>
                <a:lnTo>
                  <a:pt x="700791" y="0"/>
                </a:lnTo>
                <a:lnTo>
                  <a:pt x="700791" y="96607"/>
                </a:lnTo>
                <a:lnTo>
                  <a:pt x="0" y="96607"/>
                </a:lnTo>
                <a:close/>
              </a:path>
            </a:pathLst>
          </a:custGeom>
          <a:solidFill>
            <a:srgbClr val="E8E8E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97657" y="4313940"/>
            <a:ext cx="4523384" cy="12443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r>
              <a:rPr lang="en-US" altLang="ko-KR" sz="2800" dirty="0"/>
              <a:t>1</a:t>
            </a:r>
            <a:r>
              <a:rPr lang="ko-KR" altLang="en-US" sz="2800" dirty="0"/>
              <a:t>차</a:t>
            </a:r>
            <a:r>
              <a:rPr lang="en-US" altLang="ko-KR" sz="2800" dirty="0"/>
              <a:t>/2</a:t>
            </a:r>
            <a:r>
              <a:rPr lang="ko-KR" altLang="en-US" sz="2800" dirty="0"/>
              <a:t>차 </a:t>
            </a:r>
            <a:r>
              <a:rPr lang="ko-KR" altLang="en-US" sz="2800" dirty="0" err="1"/>
              <a:t>전처리</a:t>
            </a:r>
            <a:r>
              <a:rPr lang="ko-KR" altLang="en-US" sz="2800" dirty="0"/>
              <a:t> 및 </a:t>
            </a:r>
            <a:r>
              <a:rPr lang="ko-KR" altLang="en-US" sz="2800" dirty="0" err="1"/>
              <a:t>테서랙트의</a:t>
            </a:r>
            <a:r>
              <a:rPr lang="ko-KR" altLang="en-US" sz="2800" dirty="0"/>
              <a:t> 한계</a:t>
            </a:r>
            <a:endParaRPr lang="en-US" sz="2499" dirty="0">
              <a:solidFill>
                <a:srgbClr val="00000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882308" y="3730652"/>
            <a:ext cx="5177089" cy="930975"/>
            <a:chOff x="0" y="-27886"/>
            <a:chExt cx="802067" cy="1442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612" y="-27886"/>
              <a:ext cx="781455" cy="14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ko-KR" altLang="en-US" sz="2800" dirty="0"/>
                <a:t>모델 변경 </a:t>
              </a:r>
              <a:r>
                <a:rPr lang="en-US" altLang="ko-KR" sz="2800" dirty="0"/>
                <a:t>(Paddle → </a:t>
              </a:r>
              <a:r>
                <a:rPr lang="en-US" altLang="ko-KR" sz="2800" dirty="0" err="1"/>
                <a:t>Qwen</a:t>
              </a:r>
              <a:r>
                <a:rPr lang="en-US" altLang="ko-KR" sz="2800" dirty="0"/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02570" y="3020804"/>
            <a:ext cx="4812283" cy="930975"/>
            <a:chOff x="-22379" y="-23813"/>
            <a:chExt cx="745549" cy="1442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22379" y="-23813"/>
              <a:ext cx="745549" cy="14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altLang="ko-KR" sz="2600" dirty="0" err="1"/>
                <a:t>Qwen</a:t>
              </a:r>
              <a:r>
                <a:rPr lang="en-US" altLang="ko-KR" sz="2600" dirty="0"/>
                <a:t> </a:t>
              </a:r>
              <a:r>
                <a:rPr lang="ko-KR" altLang="en-US" sz="2600" dirty="0"/>
                <a:t>배포 </a:t>
              </a:r>
              <a:r>
                <a:rPr lang="en-US" altLang="ko-KR" sz="2600" dirty="0"/>
                <a:t>(</a:t>
              </a:r>
              <a:r>
                <a:rPr lang="en-US" altLang="ko-KR" sz="2600" dirty="0" err="1"/>
                <a:t>SageMaker</a:t>
              </a:r>
              <a:r>
                <a:rPr lang="en-US" altLang="ko-KR" sz="2600" dirty="0"/>
                <a:t> → EC2)</a:t>
              </a:r>
              <a:endParaRPr lang="en-US" sz="2600" dirty="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6882308" y="4658399"/>
            <a:ext cx="4523384" cy="4599901"/>
          </a:xfrm>
          <a:custGeom>
            <a:avLst/>
            <a:gdLst/>
            <a:ahLst/>
            <a:cxnLst/>
            <a:rect l="l" t="t" r="r" b="b"/>
            <a:pathLst>
              <a:path w="700791" h="712645">
                <a:moveTo>
                  <a:pt x="0" y="0"/>
                </a:moveTo>
                <a:lnTo>
                  <a:pt x="700791" y="0"/>
                </a:lnTo>
                <a:lnTo>
                  <a:pt x="700791" y="712645"/>
                </a:lnTo>
                <a:lnTo>
                  <a:pt x="0" y="712645"/>
                </a:lnTo>
                <a:close/>
              </a:path>
            </a:pathLst>
          </a:custGeom>
          <a:solidFill>
            <a:srgbClr val="C3CBC7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447019" y="3914756"/>
            <a:ext cx="4523384" cy="5343544"/>
          </a:xfrm>
          <a:custGeom>
            <a:avLst/>
            <a:gdLst/>
            <a:ahLst/>
            <a:cxnLst/>
            <a:rect l="l" t="t" r="r" b="b"/>
            <a:pathLst>
              <a:path w="700791" h="827855">
                <a:moveTo>
                  <a:pt x="0" y="0"/>
                </a:moveTo>
                <a:lnTo>
                  <a:pt x="700791" y="0"/>
                </a:lnTo>
                <a:lnTo>
                  <a:pt x="700791" y="827855"/>
                </a:lnTo>
                <a:lnTo>
                  <a:pt x="0" y="827855"/>
                </a:lnTo>
                <a:close/>
              </a:path>
            </a:pathLst>
          </a:custGeom>
          <a:solidFill>
            <a:srgbClr val="9DA6A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828800" y="845148"/>
            <a:ext cx="11362696" cy="1684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영수증 텍스트 추출 모델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28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ko-KR" altLang="en-US" sz="2800" dirty="0" err="1"/>
              <a:t>테서랙트에서</a:t>
            </a:r>
            <a:r>
              <a:rPr lang="ko-KR" altLang="en-US" sz="2800" dirty="0"/>
              <a:t> </a:t>
            </a:r>
            <a:r>
              <a:rPr lang="en-US" altLang="ko-KR" sz="2800" dirty="0" err="1"/>
              <a:t>Qwen</a:t>
            </a:r>
            <a:r>
              <a:rPr lang="ko-KR" altLang="en-US" sz="2800" dirty="0"/>
              <a:t>까지</a:t>
            </a:r>
            <a:r>
              <a:rPr lang="en-US" altLang="ko-KR" sz="2800" dirty="0"/>
              <a:t>, </a:t>
            </a:r>
            <a:r>
              <a:rPr lang="ko-KR" altLang="en-US" sz="2800" dirty="0"/>
              <a:t>최적의 </a:t>
            </a:r>
            <a:r>
              <a:rPr lang="en-US" altLang="ko-KR" sz="2800" dirty="0"/>
              <a:t>OCR </a:t>
            </a:r>
            <a:r>
              <a:rPr lang="ko-KR" altLang="en-US" sz="2800" dirty="0"/>
              <a:t>모델을 위한 </a:t>
            </a:r>
            <a:r>
              <a:rPr lang="ko-KR" altLang="en-US" sz="2800" dirty="0" err="1"/>
              <a:t>전처리</a:t>
            </a:r>
            <a:r>
              <a:rPr lang="ko-KR" altLang="en-US" sz="2800" dirty="0"/>
              <a:t> 및 배포 여정</a:t>
            </a:r>
            <a:endParaRPr lang="en-US" sz="2800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B636B8-346C-7A9B-F131-EF66894712B2}"/>
              </a:ext>
            </a:extLst>
          </p:cNvPr>
          <p:cNvGrpSpPr/>
          <p:nvPr/>
        </p:nvGrpSpPr>
        <p:grpSpPr>
          <a:xfrm>
            <a:off x="1491961" y="5612000"/>
            <a:ext cx="2075746" cy="1253522"/>
            <a:chOff x="3873621" y="3613625"/>
            <a:chExt cx="6972076" cy="340961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E0A7929-A3CB-162B-3A37-E3C63ED7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2411" y="3613626"/>
              <a:ext cx="2270787" cy="340961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B5C84F6-F0DE-FD05-35AE-CAA8EE87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275" y="3613625"/>
              <a:ext cx="2291422" cy="340960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5346EFB-1E3C-EF8D-E567-58222953B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3621" y="3613625"/>
              <a:ext cx="2231586" cy="3384685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1BD6C0-5700-7E4B-2B26-CC6F5314AE97}"/>
              </a:ext>
            </a:extLst>
          </p:cNvPr>
          <p:cNvGrpSpPr/>
          <p:nvPr/>
        </p:nvGrpSpPr>
        <p:grpSpPr>
          <a:xfrm>
            <a:off x="3619820" y="5621163"/>
            <a:ext cx="2073368" cy="1244359"/>
            <a:chOff x="1219200" y="3659255"/>
            <a:chExt cx="6078067" cy="388147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B6F53EE-E661-A5AA-8E94-DD94CE6C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200" y="3660390"/>
              <a:ext cx="1986188" cy="385822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141FB7F-4E1F-49E4-2C12-FCD76ED7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3350" y="3659255"/>
              <a:ext cx="1872803" cy="388147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7F1D15B-A129-7B1F-2815-48ACCD05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1758" y="3659256"/>
              <a:ext cx="1985509" cy="3881476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5B2E629-BACD-0A8D-F900-E21A857B894C}"/>
              </a:ext>
            </a:extLst>
          </p:cNvPr>
          <p:cNvSpPr txBox="1"/>
          <p:nvPr/>
        </p:nvSpPr>
        <p:spPr>
          <a:xfrm>
            <a:off x="1844171" y="6843976"/>
            <a:ext cx="142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C8775C-300D-E63A-4C57-3E748B7182D1}"/>
              </a:ext>
            </a:extLst>
          </p:cNvPr>
          <p:cNvSpPr txBox="1"/>
          <p:nvPr/>
        </p:nvSpPr>
        <p:spPr>
          <a:xfrm>
            <a:off x="3922627" y="6851811"/>
            <a:ext cx="142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31F4AD2-988F-EB90-5C04-4923E4843DED}"/>
              </a:ext>
            </a:extLst>
          </p:cNvPr>
          <p:cNvSpPr/>
          <p:nvPr/>
        </p:nvSpPr>
        <p:spPr>
          <a:xfrm>
            <a:off x="1400279" y="5558300"/>
            <a:ext cx="4358020" cy="165500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EF25C78-3C39-6A99-5387-B0A57E8D829E}"/>
              </a:ext>
            </a:extLst>
          </p:cNvPr>
          <p:cNvCxnSpPr/>
          <p:nvPr/>
        </p:nvCxnSpPr>
        <p:spPr>
          <a:xfrm>
            <a:off x="2702528" y="8223625"/>
            <a:ext cx="3659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F3D39E0F-113B-14F5-C579-0C38353F0C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389" y="7376611"/>
            <a:ext cx="843306" cy="165500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F1F5EF4-4753-56EC-9E25-584EF0CB9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9624" y="7539046"/>
            <a:ext cx="1194151" cy="47128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5B14D68-C2F9-33D8-3D90-D109662FC6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2035" y="7325846"/>
            <a:ext cx="1002148" cy="3702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C3072F1-A629-9442-87B9-92D85046F6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2680" y="8267680"/>
            <a:ext cx="1025539" cy="27455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3A3D905-1025-2C1B-0195-C52DE48A8D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5202" y="8799586"/>
            <a:ext cx="760070" cy="2013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DB59BDC-A8A0-EBE2-49FE-D5C66DD85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5972" y="7786092"/>
            <a:ext cx="1326447" cy="76960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E9F77F5-4394-9322-1048-B9DBA801DD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6602" y="8681064"/>
            <a:ext cx="1590964" cy="433324"/>
          </a:xfrm>
          <a:prstGeom prst="rect">
            <a:avLst/>
          </a:prstGeom>
        </p:spPr>
      </p:pic>
      <p:pic>
        <p:nvPicPr>
          <p:cNvPr id="45" name="Picture 2" descr="Tesseract | 공대베짱이">
            <a:extLst>
              <a:ext uri="{FF2B5EF4-FFF2-40B4-BE49-F238E27FC236}">
                <a16:creationId xmlns:a16="http://schemas.microsoft.com/office/drawing/2014/main" id="{B71C8F3B-48D2-970D-97A2-75D97BEA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10" y="4801874"/>
            <a:ext cx="1328855" cy="5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arnessing the Power of PaddleOCR for Optical Character Recognition | by  Siti Khotijah | Medium">
            <a:extLst>
              <a:ext uri="{FF2B5EF4-FFF2-40B4-BE49-F238E27FC236}">
                <a16:creationId xmlns:a16="http://schemas.microsoft.com/office/drawing/2014/main" id="{F4726B61-4EA5-FC77-419A-83C91506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52" y="6302268"/>
            <a:ext cx="1931818" cy="56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Qwen/Qwen-VL · Hugging Face">
            <a:extLst>
              <a:ext uri="{FF2B5EF4-FFF2-40B4-BE49-F238E27FC236}">
                <a16:creationId xmlns:a16="http://schemas.microsoft.com/office/drawing/2014/main" id="{0E768871-09FB-127D-76A2-0E3257AE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217" y="6289954"/>
            <a:ext cx="1973994" cy="5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F183BF-32E6-617C-FE39-13D27BECB6DA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9008638" y="5387671"/>
            <a:ext cx="1270576" cy="902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08A075B-31B8-4BF7-7F4E-BDF53D709852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981261" y="5387671"/>
            <a:ext cx="1027377" cy="91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6660E4B-3078-A6C1-5D12-99663EEEF908}"/>
              </a:ext>
            </a:extLst>
          </p:cNvPr>
          <p:cNvSpPr txBox="1"/>
          <p:nvPr/>
        </p:nvSpPr>
        <p:spPr>
          <a:xfrm>
            <a:off x="7704575" y="5466710"/>
            <a:ext cx="35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두 모델 비교 후 </a:t>
            </a:r>
            <a:r>
              <a:rPr lang="en-US" altLang="ko-KR" dirty="0" err="1"/>
              <a:t>Qwen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적용 및 배포 준비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A3D1B27-B8A2-4327-3ED5-3C7ACD1DC4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28584" y="7031086"/>
            <a:ext cx="1099328" cy="196986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99FC5BE-6B27-B7D4-72E5-8D3C3D89C2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37795" y="6899774"/>
            <a:ext cx="778386" cy="225815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6C3F03A-23FB-8849-2CB5-2372FB3B12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85854" y="7080028"/>
            <a:ext cx="718721" cy="1719558"/>
          </a:xfrm>
          <a:prstGeom prst="rect">
            <a:avLst/>
          </a:prstGeom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AAB8DF-8B7C-A18F-105A-FD56FE113B4D}"/>
              </a:ext>
            </a:extLst>
          </p:cNvPr>
          <p:cNvCxnSpPr>
            <a:cxnSpLocks/>
          </p:cNvCxnSpPr>
          <p:nvPr/>
        </p:nvCxnSpPr>
        <p:spPr>
          <a:xfrm>
            <a:off x="9548889" y="8024220"/>
            <a:ext cx="7783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DA2F495C-F6FA-87CE-E7A9-D1E3FECC4C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56795" y="7195435"/>
            <a:ext cx="803865" cy="1462092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3E05C7B-28C9-8A9F-BC09-6748B392CE46}"/>
              </a:ext>
            </a:extLst>
          </p:cNvPr>
          <p:cNvCxnSpPr>
            <a:cxnSpLocks/>
          </p:cNvCxnSpPr>
          <p:nvPr/>
        </p:nvCxnSpPr>
        <p:spPr>
          <a:xfrm flipH="1">
            <a:off x="8229600" y="8048568"/>
            <a:ext cx="605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409DDE3-6ED0-778C-74A4-B3DDDE08C58B}"/>
              </a:ext>
            </a:extLst>
          </p:cNvPr>
          <p:cNvGrpSpPr/>
          <p:nvPr/>
        </p:nvGrpSpPr>
        <p:grpSpPr>
          <a:xfrm>
            <a:off x="14839654" y="3917172"/>
            <a:ext cx="1822943" cy="2468632"/>
            <a:chOff x="15392399" y="738916"/>
            <a:chExt cx="2607087" cy="389057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87B4DC6-271C-E431-7BFC-F362118621A9}"/>
                </a:ext>
              </a:extLst>
            </p:cNvPr>
            <p:cNvGrpSpPr/>
            <p:nvPr/>
          </p:nvGrpSpPr>
          <p:grpSpPr>
            <a:xfrm>
              <a:off x="15392399" y="738916"/>
              <a:ext cx="2607087" cy="3890570"/>
              <a:chOff x="7735810" y="1161503"/>
              <a:chExt cx="4057007" cy="4032153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BC15C40-AB26-6D5D-059A-C6458F5CB52B}"/>
                  </a:ext>
                </a:extLst>
              </p:cNvPr>
              <p:cNvSpPr/>
              <p:nvPr/>
            </p:nvSpPr>
            <p:spPr>
              <a:xfrm>
                <a:off x="7795260" y="1307456"/>
                <a:ext cx="3997557" cy="388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83" name="Picture 4" descr="클라우드 서비스 | 클라우드 컴퓨팅 솔루션| Amazon Web Services">
                <a:extLst>
                  <a:ext uri="{FF2B5EF4-FFF2-40B4-BE49-F238E27FC236}">
                    <a16:creationId xmlns:a16="http://schemas.microsoft.com/office/drawing/2014/main" id="{0F543284-6DD1-E66E-9C1A-18757F092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5810" y="1161503"/>
                <a:ext cx="566901" cy="298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8" name="Picture 4" descr="aws lambda 개발하기(1) - 로컬 개발 환경 구축(node.js + serverless)">
              <a:extLst>
                <a:ext uri="{FF2B5EF4-FFF2-40B4-BE49-F238E27FC236}">
                  <a16:creationId xmlns:a16="http://schemas.microsoft.com/office/drawing/2014/main" id="{79189650-94D9-C3C7-D10E-2B9560E0E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0926" y="1060789"/>
              <a:ext cx="1530246" cy="1315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E23C8BE-33F0-4E0D-A3AA-2E34C91D3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047893" y="3250549"/>
              <a:ext cx="1389101" cy="865141"/>
            </a:xfrm>
            <a:prstGeom prst="rect">
              <a:avLst/>
            </a:prstGeom>
          </p:spPr>
        </p:pic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176C417-45EA-3FED-6B43-7FD11FB262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257697" y="2734640"/>
              <a:ext cx="6569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732939AF-4311-0E68-8C5B-45CC33AB7F2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518824" y="2754615"/>
              <a:ext cx="696860" cy="0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4" name="Picture 6" descr="Qwen/Qwen-VL · Hugging Face">
            <a:extLst>
              <a:ext uri="{FF2B5EF4-FFF2-40B4-BE49-F238E27FC236}">
                <a16:creationId xmlns:a16="http://schemas.microsoft.com/office/drawing/2014/main" id="{1D6D9FF4-CE3D-8DC3-3DC8-4ABB16C1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567" y="4124114"/>
            <a:ext cx="1973994" cy="5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BBC7F52-9414-D45E-1132-831CFC54DB56}"/>
              </a:ext>
            </a:extLst>
          </p:cNvPr>
          <p:cNvSpPr txBox="1"/>
          <p:nvPr/>
        </p:nvSpPr>
        <p:spPr>
          <a:xfrm>
            <a:off x="12961365" y="6473058"/>
            <a:ext cx="341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SageMaker</a:t>
            </a:r>
            <a:r>
              <a:rPr lang="en-US" altLang="ko-KR" dirty="0"/>
              <a:t> </a:t>
            </a:r>
            <a:r>
              <a:rPr lang="ko-KR" altLang="en-US" dirty="0"/>
              <a:t>배포 중 오류 발생</a:t>
            </a:r>
          </a:p>
        </p:txBody>
      </p:sp>
      <p:pic>
        <p:nvPicPr>
          <p:cNvPr id="3074" name="Picture 2" descr="Amazon SageMaker SVG Logo | Free SVG logos &amp; icons download ...">
            <a:extLst>
              <a:ext uri="{FF2B5EF4-FFF2-40B4-BE49-F238E27FC236}">
                <a16:creationId xmlns:a16="http://schemas.microsoft.com/office/drawing/2014/main" id="{414C1ECD-6CAE-032B-A39E-529BAD8B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595" y="5066814"/>
            <a:ext cx="1118149" cy="105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7DAFD0B-3929-88DC-AAD9-153CE86816E5}"/>
              </a:ext>
            </a:extLst>
          </p:cNvPr>
          <p:cNvSpPr txBox="1"/>
          <p:nvPr/>
        </p:nvSpPr>
        <p:spPr>
          <a:xfrm>
            <a:off x="13412703" y="4605925"/>
            <a:ext cx="56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+</a:t>
            </a:r>
            <a:endParaRPr lang="ko-KR" altLang="en-US" sz="28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99B3976-66C6-2E02-D47A-59669C70A1BC}"/>
              </a:ext>
            </a:extLst>
          </p:cNvPr>
          <p:cNvSpPr/>
          <p:nvPr/>
        </p:nvSpPr>
        <p:spPr>
          <a:xfrm>
            <a:off x="12483687" y="4006530"/>
            <a:ext cx="2159415" cy="21649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6E1FBFD1-B142-3E4E-BEF7-2BA046EC5EFA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4643102" y="4516943"/>
            <a:ext cx="807990" cy="572057"/>
          </a:xfrm>
          <a:prstGeom prst="bentConnector3">
            <a:avLst/>
          </a:prstGeom>
          <a:ln w="381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CF5D1F2-FABC-498D-0305-205E30A36630}"/>
              </a:ext>
            </a:extLst>
          </p:cNvPr>
          <p:cNvCxnSpPr>
            <a:cxnSpLocks/>
          </p:cNvCxnSpPr>
          <p:nvPr/>
        </p:nvCxnSpPr>
        <p:spPr>
          <a:xfrm>
            <a:off x="14643102" y="6921567"/>
            <a:ext cx="0" cy="507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C8DBE58-E79C-2DBB-8511-CFA5CE4CBE20}"/>
              </a:ext>
            </a:extLst>
          </p:cNvPr>
          <p:cNvSpPr txBox="1"/>
          <p:nvPr/>
        </p:nvSpPr>
        <p:spPr>
          <a:xfrm>
            <a:off x="12676169" y="8725101"/>
            <a:ext cx="419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EC2</a:t>
            </a:r>
            <a:r>
              <a:rPr lang="ko-KR" altLang="en-US" dirty="0"/>
              <a:t>로 전환</a:t>
            </a:r>
            <a:r>
              <a:rPr lang="en-US" altLang="ko-KR" dirty="0"/>
              <a:t>, </a:t>
            </a:r>
            <a:r>
              <a:rPr lang="ko-KR" altLang="en-US" dirty="0"/>
              <a:t>플라스크 서버 구축 및 성공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463F695-5129-A56F-FFD0-29ED8638FD48}"/>
              </a:ext>
            </a:extLst>
          </p:cNvPr>
          <p:cNvGrpSpPr/>
          <p:nvPr/>
        </p:nvGrpSpPr>
        <p:grpSpPr>
          <a:xfrm>
            <a:off x="14955966" y="6778882"/>
            <a:ext cx="1706632" cy="1902182"/>
            <a:chOff x="15198462" y="1280858"/>
            <a:chExt cx="2860942" cy="4472243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1BA9166-4CEA-B922-DFBC-62ED3ED8B523}"/>
                </a:ext>
              </a:extLst>
            </p:cNvPr>
            <p:cNvGrpSpPr/>
            <p:nvPr/>
          </p:nvGrpSpPr>
          <p:grpSpPr>
            <a:xfrm>
              <a:off x="15198462" y="1280858"/>
              <a:ext cx="2860942" cy="4472243"/>
              <a:chOff x="7735810" y="1161503"/>
              <a:chExt cx="4057009" cy="403215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AD7BC8D-BC97-CAD4-FACA-77DA3041E8D0}"/>
                  </a:ext>
                </a:extLst>
              </p:cNvPr>
              <p:cNvSpPr/>
              <p:nvPr/>
            </p:nvSpPr>
            <p:spPr>
              <a:xfrm>
                <a:off x="7795262" y="1307455"/>
                <a:ext cx="3997557" cy="38862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06" name="Picture 4" descr="클라우드 서비스 | 클라우드 컴퓨팅 솔루션| Amazon Web Services">
                <a:extLst>
                  <a:ext uri="{FF2B5EF4-FFF2-40B4-BE49-F238E27FC236}">
                    <a16:creationId xmlns:a16="http://schemas.microsoft.com/office/drawing/2014/main" id="{2FB8C28E-8C56-41D7-4517-74C0D4F21E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5810" y="1161503"/>
                <a:ext cx="566901" cy="298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EA8500-E672-E674-4692-46A5DE18578D}"/>
                </a:ext>
              </a:extLst>
            </p:cNvPr>
            <p:cNvGrpSpPr/>
            <p:nvPr/>
          </p:nvGrpSpPr>
          <p:grpSpPr>
            <a:xfrm>
              <a:off x="15488938" y="1701814"/>
              <a:ext cx="2066923" cy="2494257"/>
              <a:chOff x="15369199" y="1865137"/>
              <a:chExt cx="2066923" cy="2494257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42822C7-75FC-87F7-34BD-4F98DFABD619}"/>
                  </a:ext>
                </a:extLst>
              </p:cNvPr>
              <p:cNvSpPr/>
              <p:nvPr/>
            </p:nvSpPr>
            <p:spPr>
              <a:xfrm>
                <a:off x="15583031" y="2185484"/>
                <a:ext cx="1853091" cy="217391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1" name="Picture 4" descr="Aws Ec2 icon as SVG, PNG, JSX, and Base64">
                <a:extLst>
                  <a:ext uri="{FF2B5EF4-FFF2-40B4-BE49-F238E27FC236}">
                    <a16:creationId xmlns:a16="http://schemas.microsoft.com/office/drawing/2014/main" id="{B10291FF-04A5-2B4F-415F-764DAE1015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9199" y="1865137"/>
                <a:ext cx="678147" cy="678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6" descr="Qwen Model Family - Qwen2">
                <a:extLst>
                  <a:ext uri="{FF2B5EF4-FFF2-40B4-BE49-F238E27FC236}">
                    <a16:creationId xmlns:a16="http://schemas.microsoft.com/office/drawing/2014/main" id="{98138FBD-CB05-76B2-76B7-D7F9C964E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38" t="11246" r="29463" b="6918"/>
              <a:stretch/>
            </p:blipFill>
            <p:spPr bwMode="auto">
              <a:xfrm>
                <a:off x="16074569" y="2343936"/>
                <a:ext cx="1184731" cy="765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35F3733-896E-9483-FE9F-558EDD0B6F72}"/>
                  </a:ext>
                </a:extLst>
              </p:cNvPr>
              <p:cNvSpPr txBox="1"/>
              <p:nvPr/>
            </p:nvSpPr>
            <p:spPr>
              <a:xfrm>
                <a:off x="16453623" y="2938874"/>
                <a:ext cx="426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/>
                  <a:t>+</a:t>
                </a:r>
                <a:endParaRPr lang="ko-KR" altLang="en-US" sz="4000" dirty="0"/>
              </a:p>
            </p:txBody>
          </p:sp>
          <p:pic>
            <p:nvPicPr>
              <p:cNvPr id="104" name="Picture 8" descr="THE NEW CHATGPT LOGO PNG IN 2024 - eDigital Agency">
                <a:extLst>
                  <a:ext uri="{FF2B5EF4-FFF2-40B4-BE49-F238E27FC236}">
                    <a16:creationId xmlns:a16="http://schemas.microsoft.com/office/drawing/2014/main" id="{38F00689-D373-87F1-B3F2-D29731962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7860" y="3533918"/>
                <a:ext cx="678147" cy="678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8" name="Picture 10" descr="Flask Logo icon PNG and SVG Vector Free Download">
              <a:extLst>
                <a:ext uri="{FF2B5EF4-FFF2-40B4-BE49-F238E27FC236}">
                  <a16:creationId xmlns:a16="http://schemas.microsoft.com/office/drawing/2014/main" id="{D0780DDD-475C-BED0-F8E1-8CDC8D202F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36" r="222" b="25112"/>
            <a:stretch/>
          </p:blipFill>
          <p:spPr bwMode="auto">
            <a:xfrm>
              <a:off x="15679081" y="4592901"/>
              <a:ext cx="1686639" cy="95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DB587A8E-F2C6-18C4-690C-9742CE9F0A58}"/>
                </a:ext>
              </a:extLst>
            </p:cNvPr>
            <p:cNvCxnSpPr>
              <a:cxnSpLocks/>
            </p:cNvCxnSpPr>
            <p:nvPr/>
          </p:nvCxnSpPr>
          <p:spPr>
            <a:xfrm>
              <a:off x="16167085" y="3843863"/>
              <a:ext cx="0" cy="7856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896104" y="1366225"/>
            <a:ext cx="7095496" cy="9007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최종 </a:t>
            </a:r>
            <a:r>
              <a:rPr lang="en-US" altLang="ko-KR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UI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0303151-303A-44AE-3A2E-A1BA287922C3}"/>
              </a:ext>
            </a:extLst>
          </p:cNvPr>
          <p:cNvGrpSpPr/>
          <p:nvPr/>
        </p:nvGrpSpPr>
        <p:grpSpPr>
          <a:xfrm>
            <a:off x="993805" y="2640412"/>
            <a:ext cx="15617795" cy="7229518"/>
            <a:chOff x="993805" y="2640412"/>
            <a:chExt cx="15617795" cy="72295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407BE0-1A23-E13A-E1C1-0D606AFE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3805" y="2640412"/>
              <a:ext cx="15617795" cy="7229518"/>
            </a:xfrm>
            <a:prstGeom prst="rect">
              <a:avLst/>
            </a:prstGeom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32CF45F1-721A-DF53-4589-A0E26E417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2764890"/>
              <a:ext cx="2903439" cy="300059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29C045B3-2957-486C-EACD-08BAA350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940" y="5918588"/>
              <a:ext cx="1845656" cy="302151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50876378-90A7-048E-FCF9-439F4C13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49200" y="2787926"/>
              <a:ext cx="2602484" cy="2640203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4717DC5-DCDC-5336-2039-08AFC0AE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52123" y="5668248"/>
              <a:ext cx="1427226" cy="29173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17540E54-E554-43D6-68E0-1FB10C9DA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21492" y="5674387"/>
              <a:ext cx="1529969" cy="31587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E27443F-4113-8C2D-B16D-5815D0473B0D}"/>
                </a:ext>
              </a:extLst>
            </p:cNvPr>
            <p:cNvGrpSpPr/>
            <p:nvPr/>
          </p:nvGrpSpPr>
          <p:grpSpPr>
            <a:xfrm>
              <a:off x="4188582" y="2739609"/>
              <a:ext cx="4221398" cy="6621478"/>
              <a:chOff x="11923107" y="2856230"/>
              <a:chExt cx="4221398" cy="6621478"/>
            </a:xfrm>
          </p:grpSpPr>
          <p:pic>
            <p:nvPicPr>
              <p:cNvPr id="16" name="Picture 5">
                <a:extLst>
                  <a:ext uri="{FF2B5EF4-FFF2-40B4-BE49-F238E27FC236}">
                    <a16:creationId xmlns:a16="http://schemas.microsoft.com/office/drawing/2014/main" id="{806C940E-DDBB-09AF-733F-F355A9217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23107" y="5843929"/>
                <a:ext cx="4221398" cy="36337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707AE704-D9C7-5718-FF45-ADA7DF45A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23107" y="2856230"/>
                <a:ext cx="1527556" cy="28511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B73E51A3-8427-2DB0-2BA1-1F390C02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39923" y="2787926"/>
              <a:ext cx="4006723" cy="274713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19">
              <a:extLst>
                <a:ext uri="{FF2B5EF4-FFF2-40B4-BE49-F238E27FC236}">
                  <a16:creationId xmlns:a16="http://schemas.microsoft.com/office/drawing/2014/main" id="{9377EC4F-C5C6-72DC-4BCA-21F70593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30860" y="5682577"/>
              <a:ext cx="2654173" cy="273710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7828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509381" y="6085166"/>
            <a:ext cx="9269239" cy="69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320</Words>
  <Application>Microsoft Office PowerPoint</Application>
  <PresentationFormat>사용자 지정</PresentationFormat>
  <Paragraphs>81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윤고딕 Bold</vt:lpstr>
      <vt:lpstr>윤고딕 Medium</vt:lpstr>
      <vt:lpstr>윤고딕 Semi-Bold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깔끔한 비지니스 사업 제안 발표 프레젠테이션</dc:title>
  <dc:creator>최원진</dc:creator>
  <cp:lastModifiedBy>원진 최</cp:lastModifiedBy>
  <cp:revision>74</cp:revision>
  <dcterms:created xsi:type="dcterms:W3CDTF">2006-08-16T00:00:00Z</dcterms:created>
  <dcterms:modified xsi:type="dcterms:W3CDTF">2024-12-12T10:42:29Z</dcterms:modified>
  <cp:version/>
</cp:coreProperties>
</file>